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Poppins" panose="00000500000000000000" pitchFamily="2" charset="0"/>
      <p:regular r:id="rId14"/>
    </p:embeddedFont>
    <p:embeddedFont>
      <p:font typeface="Poppins Bold" panose="00000800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933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0264" y="2997085"/>
            <a:ext cx="2575947" cy="2101883"/>
          </a:xfrm>
          <a:custGeom>
            <a:avLst/>
            <a:gdLst/>
            <a:ahLst/>
            <a:cxnLst/>
            <a:rect l="l" t="t" r="r" b="b"/>
            <a:pathLst>
              <a:path w="2575947" h="2101883">
                <a:moveTo>
                  <a:pt x="0" y="0"/>
                </a:moveTo>
                <a:lnTo>
                  <a:pt x="2575947" y="0"/>
                </a:lnTo>
                <a:lnTo>
                  <a:pt x="2575947" y="2101882"/>
                </a:lnTo>
                <a:lnTo>
                  <a:pt x="0" y="2101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207" b="-11207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9" name="Group 9"/>
          <p:cNvGrpSpPr/>
          <p:nvPr/>
        </p:nvGrpSpPr>
        <p:grpSpPr>
          <a:xfrm>
            <a:off x="14890071" y="8840540"/>
            <a:ext cx="3397929" cy="417760"/>
            <a:chOff x="0" y="0"/>
            <a:chExt cx="1239574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4726464"/>
            <a:ext cx="8115300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GREEN CITY.AI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269463"/>
            <a:ext cx="6201504" cy="40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266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Forecasting Sustainable Future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9083029" y="-6068386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952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933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45986" y="2618730"/>
            <a:ext cx="2850380" cy="4097085"/>
            <a:chOff x="0" y="0"/>
            <a:chExt cx="3800507" cy="546278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3800507" cy="3800507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715000" y="6350000"/>
                    </a:moveTo>
                    <a:lnTo>
                      <a:pt x="635000" y="6350000"/>
                    </a:lnTo>
                    <a:cubicBezTo>
                      <a:pt x="284480" y="6350000"/>
                      <a:pt x="0" y="6065520"/>
                      <a:pt x="0" y="5715000"/>
                    </a:cubicBezTo>
                    <a:lnTo>
                      <a:pt x="0" y="635000"/>
                    </a:lnTo>
                    <a:cubicBezTo>
                      <a:pt x="0" y="284480"/>
                      <a:pt x="284480" y="0"/>
                      <a:pt x="635000" y="0"/>
                    </a:cubicBezTo>
                    <a:lnTo>
                      <a:pt x="5715000" y="0"/>
                    </a:lnTo>
                    <a:cubicBezTo>
                      <a:pt x="6065520" y="0"/>
                      <a:pt x="6350000" y="284480"/>
                      <a:pt x="6350000" y="635000"/>
                    </a:cubicBezTo>
                    <a:lnTo>
                      <a:pt x="6350000" y="5715000"/>
                    </a:lnTo>
                    <a:cubicBezTo>
                      <a:pt x="6350000" y="6065520"/>
                      <a:pt x="6065520" y="6350000"/>
                      <a:pt x="5715000" y="635000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979" b="-74179"/>
                </a:stretch>
              </a:blipFill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715000" y="19050"/>
                    </a:moveTo>
                    <a:cubicBezTo>
                      <a:pt x="6054090" y="19050"/>
                      <a:pt x="6330950" y="295910"/>
                      <a:pt x="6330950" y="635000"/>
                    </a:cubicBezTo>
                    <a:lnTo>
                      <a:pt x="6330950" y="5715000"/>
                    </a:lnTo>
                    <a:cubicBezTo>
                      <a:pt x="6330950" y="6054090"/>
                      <a:pt x="6054090" y="6330950"/>
                      <a:pt x="5715000" y="6330950"/>
                    </a:cubicBezTo>
                    <a:lnTo>
                      <a:pt x="635000" y="6330950"/>
                    </a:lnTo>
                    <a:cubicBezTo>
                      <a:pt x="295910" y="6330950"/>
                      <a:pt x="19050" y="6054090"/>
                      <a:pt x="19050" y="5715000"/>
                    </a:cubicBezTo>
                    <a:lnTo>
                      <a:pt x="19050" y="635000"/>
                    </a:lnTo>
                    <a:cubicBezTo>
                      <a:pt x="19050" y="295910"/>
                      <a:pt x="295910" y="19050"/>
                      <a:pt x="635000" y="19050"/>
                    </a:cubicBezTo>
                    <a:lnTo>
                      <a:pt x="5715000" y="19050"/>
                    </a:lnTo>
                    <a:moveTo>
                      <a:pt x="5715000" y="0"/>
                    </a:moveTo>
                    <a:lnTo>
                      <a:pt x="635000" y="0"/>
                    </a:lnTo>
                    <a:cubicBezTo>
                      <a:pt x="284480" y="0"/>
                      <a:pt x="0" y="284480"/>
                      <a:pt x="0" y="635000"/>
                    </a:cubicBezTo>
                    <a:lnTo>
                      <a:pt x="0" y="5715000"/>
                    </a:lnTo>
                    <a:cubicBezTo>
                      <a:pt x="0" y="6065520"/>
                      <a:pt x="284480" y="6350000"/>
                      <a:pt x="635000" y="6350000"/>
                    </a:cubicBezTo>
                    <a:lnTo>
                      <a:pt x="5715000" y="6350000"/>
                    </a:lnTo>
                    <a:cubicBezTo>
                      <a:pt x="6065520" y="6350000"/>
                      <a:pt x="6350000" y="6065520"/>
                      <a:pt x="6350000" y="5715000"/>
                    </a:cubicBezTo>
                    <a:lnTo>
                      <a:pt x="6350000" y="635000"/>
                    </a:lnTo>
                    <a:cubicBezTo>
                      <a:pt x="6350000" y="284480"/>
                      <a:pt x="6065520" y="0"/>
                      <a:pt x="5715000" y="0"/>
                    </a:cubicBezTo>
                    <a:lnTo>
                      <a:pt x="5715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666764"/>
              <a:ext cx="3800507" cy="796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1535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Co-Founder &amp; CEO</a:t>
              </a:r>
            </a:p>
            <a:p>
              <a:pPr algn="l">
                <a:lnSpc>
                  <a:spcPts val="2487"/>
                </a:lnSpc>
              </a:pPr>
              <a:r>
                <a:rPr lang="en-US" sz="1535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BS(CS)-4th Year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005393"/>
              <a:ext cx="3800507" cy="56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39"/>
                </a:lnSpc>
              </a:pPr>
              <a:r>
                <a:rPr lang="en-US" sz="2456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Zain Ali Siddiqui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74906" y="2628255"/>
            <a:ext cx="2850380" cy="4097085"/>
            <a:chOff x="0" y="0"/>
            <a:chExt cx="3800507" cy="5462780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3800507" cy="380050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715000" y="6350000"/>
                    </a:moveTo>
                    <a:lnTo>
                      <a:pt x="635000" y="6350000"/>
                    </a:lnTo>
                    <a:cubicBezTo>
                      <a:pt x="284480" y="6350000"/>
                      <a:pt x="0" y="6065520"/>
                      <a:pt x="0" y="5715000"/>
                    </a:cubicBezTo>
                    <a:lnTo>
                      <a:pt x="0" y="635000"/>
                    </a:lnTo>
                    <a:cubicBezTo>
                      <a:pt x="0" y="284480"/>
                      <a:pt x="284480" y="0"/>
                      <a:pt x="635000" y="0"/>
                    </a:cubicBezTo>
                    <a:lnTo>
                      <a:pt x="5715000" y="0"/>
                    </a:lnTo>
                    <a:cubicBezTo>
                      <a:pt x="6065520" y="0"/>
                      <a:pt x="6350000" y="284480"/>
                      <a:pt x="6350000" y="635000"/>
                    </a:cubicBezTo>
                    <a:lnTo>
                      <a:pt x="6350000" y="5715000"/>
                    </a:lnTo>
                    <a:cubicBezTo>
                      <a:pt x="6350000" y="6065520"/>
                      <a:pt x="6065520" y="6350000"/>
                      <a:pt x="5715000" y="635000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1042" r="-6037" b="-17079"/>
                </a:stretch>
              </a:blipFill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715000" y="19050"/>
                    </a:moveTo>
                    <a:cubicBezTo>
                      <a:pt x="6054090" y="19050"/>
                      <a:pt x="6330950" y="295910"/>
                      <a:pt x="6330950" y="635000"/>
                    </a:cubicBezTo>
                    <a:lnTo>
                      <a:pt x="6330950" y="5715000"/>
                    </a:lnTo>
                    <a:cubicBezTo>
                      <a:pt x="6330950" y="6054090"/>
                      <a:pt x="6054090" y="6330950"/>
                      <a:pt x="5715000" y="6330950"/>
                    </a:cubicBezTo>
                    <a:lnTo>
                      <a:pt x="635000" y="6330950"/>
                    </a:lnTo>
                    <a:cubicBezTo>
                      <a:pt x="295910" y="6330950"/>
                      <a:pt x="19050" y="6054090"/>
                      <a:pt x="19050" y="5715000"/>
                    </a:cubicBezTo>
                    <a:lnTo>
                      <a:pt x="19050" y="635000"/>
                    </a:lnTo>
                    <a:cubicBezTo>
                      <a:pt x="19050" y="295910"/>
                      <a:pt x="295910" y="19050"/>
                      <a:pt x="635000" y="19050"/>
                    </a:cubicBezTo>
                    <a:lnTo>
                      <a:pt x="5715000" y="19050"/>
                    </a:lnTo>
                    <a:moveTo>
                      <a:pt x="5715000" y="0"/>
                    </a:moveTo>
                    <a:lnTo>
                      <a:pt x="635000" y="0"/>
                    </a:lnTo>
                    <a:cubicBezTo>
                      <a:pt x="284480" y="0"/>
                      <a:pt x="0" y="284480"/>
                      <a:pt x="0" y="635000"/>
                    </a:cubicBezTo>
                    <a:lnTo>
                      <a:pt x="0" y="5715000"/>
                    </a:lnTo>
                    <a:cubicBezTo>
                      <a:pt x="0" y="6065520"/>
                      <a:pt x="284480" y="6350000"/>
                      <a:pt x="635000" y="6350000"/>
                    </a:cubicBezTo>
                    <a:lnTo>
                      <a:pt x="5715000" y="6350000"/>
                    </a:lnTo>
                    <a:cubicBezTo>
                      <a:pt x="6065520" y="6350000"/>
                      <a:pt x="6350000" y="6065520"/>
                      <a:pt x="6350000" y="5715000"/>
                    </a:cubicBezTo>
                    <a:lnTo>
                      <a:pt x="6350000" y="635000"/>
                    </a:lnTo>
                    <a:cubicBezTo>
                      <a:pt x="6350000" y="284480"/>
                      <a:pt x="6065520" y="0"/>
                      <a:pt x="5715000" y="0"/>
                    </a:cubicBezTo>
                    <a:lnTo>
                      <a:pt x="5715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4666764"/>
              <a:ext cx="3800507" cy="796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1535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Co-Founder</a:t>
              </a:r>
            </a:p>
            <a:p>
              <a:pPr algn="l">
                <a:lnSpc>
                  <a:spcPts val="2487"/>
                </a:lnSpc>
              </a:pPr>
              <a:r>
                <a:rPr lang="en-US" sz="1535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BS(CS)-4th Year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005393"/>
              <a:ext cx="3800507" cy="568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39"/>
                </a:lnSpc>
              </a:pPr>
              <a:r>
                <a:rPr lang="en-US" sz="2456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M.Maaz Khan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906562" y="2628255"/>
            <a:ext cx="3476323" cy="4097085"/>
            <a:chOff x="0" y="0"/>
            <a:chExt cx="4635097" cy="5462780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3800507" cy="3800507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715000" y="6350000"/>
                    </a:moveTo>
                    <a:lnTo>
                      <a:pt x="635000" y="6350000"/>
                    </a:lnTo>
                    <a:cubicBezTo>
                      <a:pt x="284480" y="6350000"/>
                      <a:pt x="0" y="6065520"/>
                      <a:pt x="0" y="5715000"/>
                    </a:cubicBezTo>
                    <a:lnTo>
                      <a:pt x="0" y="635000"/>
                    </a:lnTo>
                    <a:cubicBezTo>
                      <a:pt x="0" y="284480"/>
                      <a:pt x="284480" y="0"/>
                      <a:pt x="635000" y="0"/>
                    </a:cubicBezTo>
                    <a:lnTo>
                      <a:pt x="5715000" y="0"/>
                    </a:lnTo>
                    <a:cubicBezTo>
                      <a:pt x="6065520" y="0"/>
                      <a:pt x="6350000" y="284480"/>
                      <a:pt x="6350000" y="635000"/>
                    </a:cubicBezTo>
                    <a:lnTo>
                      <a:pt x="6350000" y="5715000"/>
                    </a:lnTo>
                    <a:cubicBezTo>
                      <a:pt x="6350000" y="6065520"/>
                      <a:pt x="6065520" y="6350000"/>
                      <a:pt x="5715000" y="635000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70799" t="-13724" r="-60429" b="-117503"/>
                </a:stretch>
              </a:blipFill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715000" y="19050"/>
                    </a:moveTo>
                    <a:cubicBezTo>
                      <a:pt x="6054090" y="19050"/>
                      <a:pt x="6330950" y="295910"/>
                      <a:pt x="6330950" y="635000"/>
                    </a:cubicBezTo>
                    <a:lnTo>
                      <a:pt x="6330950" y="5715000"/>
                    </a:lnTo>
                    <a:cubicBezTo>
                      <a:pt x="6330950" y="6054090"/>
                      <a:pt x="6054090" y="6330950"/>
                      <a:pt x="5715000" y="6330950"/>
                    </a:cubicBezTo>
                    <a:lnTo>
                      <a:pt x="635000" y="6330950"/>
                    </a:lnTo>
                    <a:cubicBezTo>
                      <a:pt x="295910" y="6330950"/>
                      <a:pt x="19050" y="6054090"/>
                      <a:pt x="19050" y="5715000"/>
                    </a:cubicBezTo>
                    <a:lnTo>
                      <a:pt x="19050" y="635000"/>
                    </a:lnTo>
                    <a:cubicBezTo>
                      <a:pt x="19050" y="295910"/>
                      <a:pt x="295910" y="19050"/>
                      <a:pt x="635000" y="19050"/>
                    </a:cubicBezTo>
                    <a:lnTo>
                      <a:pt x="5715000" y="19050"/>
                    </a:lnTo>
                    <a:moveTo>
                      <a:pt x="5715000" y="0"/>
                    </a:moveTo>
                    <a:lnTo>
                      <a:pt x="635000" y="0"/>
                    </a:lnTo>
                    <a:cubicBezTo>
                      <a:pt x="284480" y="0"/>
                      <a:pt x="0" y="284480"/>
                      <a:pt x="0" y="635000"/>
                    </a:cubicBezTo>
                    <a:lnTo>
                      <a:pt x="0" y="5715000"/>
                    </a:lnTo>
                    <a:cubicBezTo>
                      <a:pt x="0" y="6065520"/>
                      <a:pt x="284480" y="6350000"/>
                      <a:pt x="635000" y="6350000"/>
                    </a:cubicBezTo>
                    <a:lnTo>
                      <a:pt x="5715000" y="6350000"/>
                    </a:lnTo>
                    <a:cubicBezTo>
                      <a:pt x="6065520" y="6350000"/>
                      <a:pt x="6350000" y="6065520"/>
                      <a:pt x="6350000" y="5715000"/>
                    </a:cubicBezTo>
                    <a:lnTo>
                      <a:pt x="6350000" y="635000"/>
                    </a:lnTo>
                    <a:cubicBezTo>
                      <a:pt x="6350000" y="284480"/>
                      <a:pt x="6065520" y="0"/>
                      <a:pt x="5715000" y="0"/>
                    </a:cubicBezTo>
                    <a:lnTo>
                      <a:pt x="5715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4666764"/>
              <a:ext cx="3800507" cy="796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1535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Co-Founder</a:t>
              </a:r>
            </a:p>
            <a:p>
              <a:pPr algn="l">
                <a:lnSpc>
                  <a:spcPts val="2487"/>
                </a:lnSpc>
              </a:pPr>
              <a:r>
                <a:rPr lang="en-US" sz="1535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BS(CS)-4th Year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072068"/>
              <a:ext cx="4635097" cy="50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1"/>
                </a:lnSpc>
              </a:pPr>
              <a:r>
                <a:rPr lang="en-US" sz="2456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Abdul Rehman Arain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14450" y="796220"/>
            <a:ext cx="11096918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896366" y="6810716"/>
            <a:ext cx="2218585" cy="2568955"/>
            <a:chOff x="0" y="0"/>
            <a:chExt cx="2958114" cy="3425274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0"/>
              <a:ext cx="2581096" cy="2581096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715000" y="6350000"/>
                    </a:moveTo>
                    <a:lnTo>
                      <a:pt x="635000" y="6350000"/>
                    </a:lnTo>
                    <a:cubicBezTo>
                      <a:pt x="284480" y="6350000"/>
                      <a:pt x="0" y="6065520"/>
                      <a:pt x="0" y="5715000"/>
                    </a:cubicBezTo>
                    <a:lnTo>
                      <a:pt x="0" y="635000"/>
                    </a:lnTo>
                    <a:cubicBezTo>
                      <a:pt x="0" y="284480"/>
                      <a:pt x="284480" y="0"/>
                      <a:pt x="635000" y="0"/>
                    </a:cubicBezTo>
                    <a:lnTo>
                      <a:pt x="5715000" y="0"/>
                    </a:lnTo>
                    <a:cubicBezTo>
                      <a:pt x="6065520" y="0"/>
                      <a:pt x="6350000" y="284480"/>
                      <a:pt x="6350000" y="635000"/>
                    </a:cubicBezTo>
                    <a:lnTo>
                      <a:pt x="6350000" y="5715000"/>
                    </a:lnTo>
                    <a:cubicBezTo>
                      <a:pt x="6350000" y="6065520"/>
                      <a:pt x="6065520" y="6350000"/>
                      <a:pt x="5715000" y="635000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en-PK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5715000" y="19050"/>
                    </a:moveTo>
                    <a:cubicBezTo>
                      <a:pt x="6054090" y="19050"/>
                      <a:pt x="6330950" y="295910"/>
                      <a:pt x="6330950" y="635000"/>
                    </a:cubicBezTo>
                    <a:lnTo>
                      <a:pt x="6330950" y="5715000"/>
                    </a:lnTo>
                    <a:cubicBezTo>
                      <a:pt x="6330950" y="6054090"/>
                      <a:pt x="6054090" y="6330950"/>
                      <a:pt x="5715000" y="6330950"/>
                    </a:cubicBezTo>
                    <a:lnTo>
                      <a:pt x="635000" y="6330950"/>
                    </a:lnTo>
                    <a:cubicBezTo>
                      <a:pt x="295910" y="6330950"/>
                      <a:pt x="19050" y="6054090"/>
                      <a:pt x="19050" y="5715000"/>
                    </a:cubicBezTo>
                    <a:lnTo>
                      <a:pt x="19050" y="635000"/>
                    </a:lnTo>
                    <a:cubicBezTo>
                      <a:pt x="19050" y="295910"/>
                      <a:pt x="295910" y="19050"/>
                      <a:pt x="635000" y="19050"/>
                    </a:cubicBezTo>
                    <a:lnTo>
                      <a:pt x="5715000" y="19050"/>
                    </a:lnTo>
                    <a:moveTo>
                      <a:pt x="5715000" y="0"/>
                    </a:moveTo>
                    <a:lnTo>
                      <a:pt x="635000" y="0"/>
                    </a:lnTo>
                    <a:cubicBezTo>
                      <a:pt x="284480" y="0"/>
                      <a:pt x="0" y="284480"/>
                      <a:pt x="0" y="635000"/>
                    </a:cubicBezTo>
                    <a:lnTo>
                      <a:pt x="0" y="5715000"/>
                    </a:lnTo>
                    <a:cubicBezTo>
                      <a:pt x="0" y="6065520"/>
                      <a:pt x="284480" y="6350000"/>
                      <a:pt x="635000" y="6350000"/>
                    </a:cubicBezTo>
                    <a:lnTo>
                      <a:pt x="5715000" y="6350000"/>
                    </a:lnTo>
                    <a:cubicBezTo>
                      <a:pt x="6065520" y="6350000"/>
                      <a:pt x="6350000" y="6065520"/>
                      <a:pt x="6350000" y="5715000"/>
                    </a:cubicBezTo>
                    <a:lnTo>
                      <a:pt x="6350000" y="635000"/>
                    </a:lnTo>
                    <a:cubicBezTo>
                      <a:pt x="6350000" y="284480"/>
                      <a:pt x="6065520" y="0"/>
                      <a:pt x="5715000" y="0"/>
                    </a:cubicBezTo>
                    <a:lnTo>
                      <a:pt x="57150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31956" y="3157543"/>
              <a:ext cx="2581096" cy="267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9"/>
                </a:lnSpc>
              </a:pPr>
              <a:r>
                <a:rPr lang="en-US" sz="1042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Supervisor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1956" y="2724370"/>
              <a:ext cx="2826158" cy="381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35"/>
                </a:lnSpc>
              </a:pPr>
              <a:r>
                <a:rPr lang="en-US" sz="1668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Ms Saeeda Kanwal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496587" y="6810716"/>
            <a:ext cx="2224097" cy="2559030"/>
            <a:chOff x="0" y="0"/>
            <a:chExt cx="2965463" cy="34120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571125" cy="2571125"/>
            </a:xfrm>
            <a:custGeom>
              <a:avLst/>
              <a:gdLst/>
              <a:ahLst/>
              <a:cxnLst/>
              <a:rect l="l" t="t" r="r" b="b"/>
              <a:pathLst>
                <a:path w="2571125" h="2571125">
                  <a:moveTo>
                    <a:pt x="0" y="0"/>
                  </a:moveTo>
                  <a:lnTo>
                    <a:pt x="2571125" y="0"/>
                  </a:lnTo>
                  <a:lnTo>
                    <a:pt x="2571125" y="2571125"/>
                  </a:lnTo>
                  <a:lnTo>
                    <a:pt x="0" y="2571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3145123"/>
              <a:ext cx="2571125" cy="266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2"/>
                </a:lnSpc>
              </a:pPr>
              <a:r>
                <a:rPr lang="en-US" sz="1038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Co Supervisor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713660"/>
              <a:ext cx="2965463" cy="380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26"/>
                </a:lnSpc>
              </a:pPr>
              <a:r>
                <a:rPr lang="en-US" sz="1662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Dr M.Farrukh Shahid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890071" y="1028700"/>
            <a:ext cx="3397929" cy="417760"/>
            <a:chOff x="0" y="0"/>
            <a:chExt cx="1239574" cy="152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87874597-1FA2-0CFA-BCAF-8D70221F1D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6587" y="6779361"/>
            <a:ext cx="1935823" cy="19596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933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0264" y="2425585"/>
            <a:ext cx="2575947" cy="2101883"/>
          </a:xfrm>
          <a:custGeom>
            <a:avLst/>
            <a:gdLst/>
            <a:ahLst/>
            <a:cxnLst/>
            <a:rect l="l" t="t" r="r" b="b"/>
            <a:pathLst>
              <a:path w="2575947" h="2101883">
                <a:moveTo>
                  <a:pt x="0" y="0"/>
                </a:moveTo>
                <a:lnTo>
                  <a:pt x="2575947" y="0"/>
                </a:lnTo>
                <a:lnTo>
                  <a:pt x="2575947" y="2101882"/>
                </a:lnTo>
                <a:lnTo>
                  <a:pt x="0" y="2101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207" b="-11207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9" name="Group 9"/>
          <p:cNvGrpSpPr/>
          <p:nvPr/>
        </p:nvGrpSpPr>
        <p:grpSpPr>
          <a:xfrm>
            <a:off x="1028700" y="4461351"/>
            <a:ext cx="8115300" cy="1726516"/>
            <a:chOff x="0" y="0"/>
            <a:chExt cx="10820400" cy="23020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675"/>
              <a:ext cx="10820400" cy="1550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00"/>
                </a:lnSpc>
              </a:pPr>
              <a:r>
                <a:rPr lang="en-US" sz="8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THANKYOU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57826"/>
              <a:ext cx="10820400" cy="54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Any Question, Just Ask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 flipV="1">
            <a:off x="-5512656" y="-4517167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10847659"/>
                </a:moveTo>
                <a:lnTo>
                  <a:pt x="13347232" y="10847659"/>
                </a:lnTo>
                <a:lnTo>
                  <a:pt x="13347232" y="0"/>
                </a:lnTo>
                <a:lnTo>
                  <a:pt x="0" y="0"/>
                </a:lnTo>
                <a:lnTo>
                  <a:pt x="0" y="108476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933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766427">
            <a:off x="10034671" y="8244202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7" name="Group 7"/>
          <p:cNvGrpSpPr/>
          <p:nvPr/>
        </p:nvGrpSpPr>
        <p:grpSpPr>
          <a:xfrm>
            <a:off x="1028700" y="2912376"/>
            <a:ext cx="8115300" cy="3221262"/>
            <a:chOff x="0" y="0"/>
            <a:chExt cx="10820400" cy="4295016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2540203" cy="2540192"/>
              <a:chOff x="0" y="0"/>
              <a:chExt cx="6350000" cy="634997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r="-3145" b="-22775"/>
                </a:stretch>
              </a:blip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2967629"/>
              <a:ext cx="10820400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dirty="0">
                  <a:solidFill>
                    <a:srgbClr val="00BF6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Hi, I'm Zain Ali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26174"/>
              <a:ext cx="10820400" cy="468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Project Lead, Green City AI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9535" y="1628616"/>
            <a:ext cx="7418414" cy="4951791"/>
          </a:xfrm>
          <a:custGeom>
            <a:avLst/>
            <a:gdLst/>
            <a:ahLst/>
            <a:cxnLst/>
            <a:rect l="l" t="t" r="r" b="b"/>
            <a:pathLst>
              <a:path w="7418414" h="4951791">
                <a:moveTo>
                  <a:pt x="0" y="0"/>
                </a:moveTo>
                <a:lnTo>
                  <a:pt x="7418414" y="0"/>
                </a:lnTo>
                <a:lnTo>
                  <a:pt x="7418414" y="4951791"/>
                </a:lnTo>
                <a:lnTo>
                  <a:pt x="0" y="4951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3" name="Freeform 13"/>
          <p:cNvSpPr/>
          <p:nvPr/>
        </p:nvSpPr>
        <p:spPr>
          <a:xfrm>
            <a:off x="14979060" y="5554902"/>
            <a:ext cx="3118440" cy="3194305"/>
          </a:xfrm>
          <a:custGeom>
            <a:avLst/>
            <a:gdLst/>
            <a:ahLst/>
            <a:cxnLst/>
            <a:rect l="l" t="t" r="r" b="b"/>
            <a:pathLst>
              <a:path w="3118440" h="3194305">
                <a:moveTo>
                  <a:pt x="0" y="0"/>
                </a:moveTo>
                <a:lnTo>
                  <a:pt x="3118440" y="0"/>
                </a:lnTo>
                <a:lnTo>
                  <a:pt x="3118440" y="3194305"/>
                </a:lnTo>
                <a:lnTo>
                  <a:pt x="0" y="31943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4" name="TextBox 14"/>
          <p:cNvSpPr txBox="1"/>
          <p:nvPr/>
        </p:nvSpPr>
        <p:spPr>
          <a:xfrm>
            <a:off x="1028700" y="885825"/>
            <a:ext cx="8115300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251575"/>
            <a:ext cx="8115300" cy="199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I am Zain Ali Siddiqui, a final-year BS-CS student at FAST NUCES Karachi and Co-Founder &amp; CEO of GreenCity.AI. Driven by a passion for innovation and sustainability, I aim to use AI to create smarter, greener energy solutions.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91774" y="7015965"/>
            <a:ext cx="4194522" cy="4179269"/>
          </a:xfrm>
          <a:custGeom>
            <a:avLst/>
            <a:gdLst/>
            <a:ahLst/>
            <a:cxnLst/>
            <a:rect l="l" t="t" r="r" b="b"/>
            <a:pathLst>
              <a:path w="4194522" h="4179269">
                <a:moveTo>
                  <a:pt x="0" y="0"/>
                </a:moveTo>
                <a:lnTo>
                  <a:pt x="4194522" y="0"/>
                </a:lnTo>
                <a:lnTo>
                  <a:pt x="4194522" y="4179269"/>
                </a:lnTo>
                <a:lnTo>
                  <a:pt x="0" y="417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-1766427">
            <a:off x="-2174536" y="3971415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59"/>
                </a:lnTo>
                <a:lnTo>
                  <a:pt x="0" y="10847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933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2122" y="2585233"/>
            <a:ext cx="8173916" cy="2218734"/>
            <a:chOff x="0" y="-66675"/>
            <a:chExt cx="10898555" cy="295831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25400"/>
              <a:ext cx="2036973" cy="203697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85133" y="310533"/>
              <a:ext cx="1466708" cy="1466708"/>
            </a:xfrm>
            <a:custGeom>
              <a:avLst/>
              <a:gdLst/>
              <a:ahLst/>
              <a:cxnLst/>
              <a:rect l="l" t="t" r="r" b="b"/>
              <a:pathLst>
                <a:path w="1466708" h="1466708">
                  <a:moveTo>
                    <a:pt x="0" y="0"/>
                  </a:moveTo>
                  <a:lnTo>
                    <a:pt x="1466707" y="0"/>
                  </a:lnTo>
                  <a:lnTo>
                    <a:pt x="1466707" y="1466707"/>
                  </a:lnTo>
                  <a:lnTo>
                    <a:pt x="0" y="146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290973" y="-66675"/>
              <a:ext cx="8607582" cy="1198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4"/>
                </a:lnSpc>
              </a:pPr>
              <a:r>
                <a:rPr lang="en-US" sz="2588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Unpredictable Nature Of Renewable Energy Production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290973" y="1203483"/>
              <a:ext cx="8607582" cy="168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18"/>
                </a:lnSpc>
              </a:pPr>
              <a:r>
                <a:rPr lang="en-US" sz="18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Renewable energy sources such as wind and solar can fluctuate by up to </a:t>
              </a:r>
              <a:r>
                <a:rPr lang="en-US" sz="2800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30%</a:t>
              </a:r>
              <a:r>
                <a:rPr lang="en-US" sz="18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depending on weather changes, creating grid reliability issues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875493" y="5625972"/>
            <a:ext cx="8231504" cy="1879372"/>
            <a:chOff x="0" y="-66675"/>
            <a:chExt cx="10975338" cy="250583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11683" cy="2011683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269364" y="199268"/>
              <a:ext cx="1472955" cy="1601038"/>
            </a:xfrm>
            <a:custGeom>
              <a:avLst/>
              <a:gdLst/>
              <a:ahLst/>
              <a:cxnLst/>
              <a:rect l="l" t="t" r="r" b="b"/>
              <a:pathLst>
                <a:path w="1472955" h="1601038">
                  <a:moveTo>
                    <a:pt x="0" y="0"/>
                  </a:moveTo>
                  <a:lnTo>
                    <a:pt x="1472955" y="0"/>
                  </a:lnTo>
                  <a:lnTo>
                    <a:pt x="1472955" y="1601038"/>
                  </a:lnTo>
                  <a:lnTo>
                    <a:pt x="0" y="160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367754" y="-66675"/>
              <a:ext cx="8607582" cy="588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4"/>
                </a:lnSpc>
              </a:pPr>
              <a:r>
                <a:rPr lang="en-US" sz="2588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Energy Wastage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367755" y="565308"/>
              <a:ext cx="8607583" cy="1873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35"/>
                </a:lnSpc>
              </a:pPr>
              <a:r>
                <a:rPr lang="en-US" sz="2400" b="1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10%-15%</a:t>
              </a:r>
              <a:r>
                <a:rPr lang="en-US" sz="18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of electricity is globally wasted due to mismanagement causing shortfalls that cost the </a:t>
              </a:r>
              <a:r>
                <a:rPr lang="en-US" sz="1867" b="1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Pakistani</a:t>
              </a:r>
              <a:r>
                <a:rPr lang="en-US" sz="18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energy sector </a:t>
              </a:r>
              <a:r>
                <a:rPr lang="en-US" sz="2800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millions</a:t>
              </a:r>
              <a:r>
                <a:rPr lang="en-US" sz="18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annually.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890071" y="1028700"/>
            <a:ext cx="3397929" cy="417760"/>
            <a:chOff x="0" y="0"/>
            <a:chExt cx="1239574" cy="152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1606" y="5578347"/>
            <a:ext cx="8164433" cy="2218735"/>
            <a:chOff x="0" y="-66675"/>
            <a:chExt cx="10885910" cy="295831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011683" cy="2011683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90208" y="353767"/>
              <a:ext cx="1255724" cy="1246306"/>
            </a:xfrm>
            <a:custGeom>
              <a:avLst/>
              <a:gdLst/>
              <a:ahLst/>
              <a:cxnLst/>
              <a:rect l="l" t="t" r="r" b="b"/>
              <a:pathLst>
                <a:path w="1255724" h="1246306">
                  <a:moveTo>
                    <a:pt x="0" y="0"/>
                  </a:moveTo>
                  <a:lnTo>
                    <a:pt x="1255724" y="0"/>
                  </a:lnTo>
                  <a:lnTo>
                    <a:pt x="1255724" y="1246307"/>
                  </a:lnTo>
                  <a:lnTo>
                    <a:pt x="0" y="1246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278328" y="-66675"/>
              <a:ext cx="8607582" cy="1198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4"/>
                </a:lnSpc>
              </a:pPr>
              <a:r>
                <a:rPr lang="en-US" sz="2588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Rising Electricity Prices &amp; Lack Of Consumer Control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78328" y="1203483"/>
              <a:ext cx="8607582" cy="168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18"/>
                </a:lnSpc>
              </a:pPr>
              <a:r>
                <a:rPr lang="en-US" sz="18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Prices for electricity have surged </a:t>
              </a:r>
              <a:r>
                <a:rPr lang="en-US" sz="2400" b="1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155% </a:t>
              </a:r>
              <a:r>
                <a:rPr lang="en-US" sz="18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since </a:t>
              </a:r>
              <a:r>
                <a:rPr lang="en-US" sz="1867" b="1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2021</a:t>
              </a:r>
              <a:r>
                <a:rPr lang="en-US" sz="18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in </a:t>
              </a:r>
              <a:r>
                <a:rPr lang="en-US" sz="1867" b="1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Pakistan</a:t>
              </a:r>
              <a:r>
                <a:rPr lang="en-US" sz="18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alone, yet consumers remain with little means of controlling and managing their own use.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866322" y="2585233"/>
            <a:ext cx="8240674" cy="2237842"/>
            <a:chOff x="0" y="-66675"/>
            <a:chExt cx="10987565" cy="2983791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38045"/>
              <a:ext cx="2011683" cy="2011683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348600" y="395426"/>
              <a:ext cx="1338940" cy="1295424"/>
            </a:xfrm>
            <a:custGeom>
              <a:avLst/>
              <a:gdLst/>
              <a:ahLst/>
              <a:cxnLst/>
              <a:rect l="l" t="t" r="r" b="b"/>
              <a:pathLst>
                <a:path w="1338940" h="1295424">
                  <a:moveTo>
                    <a:pt x="0" y="0"/>
                  </a:moveTo>
                  <a:lnTo>
                    <a:pt x="1338940" y="0"/>
                  </a:lnTo>
                  <a:lnTo>
                    <a:pt x="1338940" y="1295425"/>
                  </a:lnTo>
                  <a:lnTo>
                    <a:pt x="0" y="129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379983" y="-66675"/>
              <a:ext cx="8607582" cy="1198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4"/>
                </a:lnSpc>
              </a:pPr>
              <a:r>
                <a:rPr lang="en-US" sz="2588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Reliance On Fossil Fuels &amp; Carbon Footprints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379983" y="1203483"/>
              <a:ext cx="8607582" cy="1713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18"/>
                </a:lnSpc>
              </a:pPr>
              <a:r>
                <a:rPr lang="en-US" sz="1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Globally, fossil fuels remain dominant, making up around 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80%</a:t>
              </a:r>
              <a:r>
                <a:rPr lang="en-US" sz="1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of primary energy consumption and responsible for nearly 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75%</a:t>
              </a:r>
              <a:r>
                <a:rPr lang="en-US" sz="184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of global</a:t>
              </a:r>
              <a:r>
                <a:rPr lang="en-US" sz="184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CO2</a:t>
              </a:r>
              <a:r>
                <a:rPr lang="en-US" sz="1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emissions.</a:t>
              </a:r>
              <a:endParaRPr lang="en-US" sz="184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885825"/>
            <a:ext cx="6096173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 flipV="1">
            <a:off x="-9132156" y="-6803167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10847659"/>
                </a:moveTo>
                <a:lnTo>
                  <a:pt x="13347232" y="10847659"/>
                </a:lnTo>
                <a:lnTo>
                  <a:pt x="13347232" y="0"/>
                </a:lnTo>
                <a:lnTo>
                  <a:pt x="0" y="0"/>
                </a:lnTo>
                <a:lnTo>
                  <a:pt x="0" y="108476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-1766427">
            <a:off x="10034671" y="8244202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933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6725191" y="4276430"/>
            <a:ext cx="3801046" cy="4114800"/>
          </a:xfrm>
          <a:custGeom>
            <a:avLst/>
            <a:gdLst/>
            <a:ahLst/>
            <a:cxnLst/>
            <a:rect l="l" t="t" r="r" b="b"/>
            <a:pathLst>
              <a:path w="3801046" h="4114800">
                <a:moveTo>
                  <a:pt x="3801046" y="0"/>
                </a:moveTo>
                <a:lnTo>
                  <a:pt x="0" y="0"/>
                </a:lnTo>
                <a:lnTo>
                  <a:pt x="0" y="4114800"/>
                </a:lnTo>
                <a:lnTo>
                  <a:pt x="3801046" y="4114800"/>
                </a:lnTo>
                <a:lnTo>
                  <a:pt x="38010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8" name="Group 8"/>
          <p:cNvGrpSpPr/>
          <p:nvPr/>
        </p:nvGrpSpPr>
        <p:grpSpPr>
          <a:xfrm>
            <a:off x="412937" y="3304266"/>
            <a:ext cx="1054832" cy="10548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0" name="Freeform 10"/>
          <p:cNvSpPr/>
          <p:nvPr/>
        </p:nvSpPr>
        <p:spPr>
          <a:xfrm>
            <a:off x="748050" y="3553529"/>
            <a:ext cx="384606" cy="556305"/>
          </a:xfrm>
          <a:custGeom>
            <a:avLst/>
            <a:gdLst/>
            <a:ahLst/>
            <a:cxnLst/>
            <a:rect l="l" t="t" r="r" b="b"/>
            <a:pathLst>
              <a:path w="384606" h="556305">
                <a:moveTo>
                  <a:pt x="0" y="0"/>
                </a:moveTo>
                <a:lnTo>
                  <a:pt x="384606" y="0"/>
                </a:lnTo>
                <a:lnTo>
                  <a:pt x="384606" y="556305"/>
                </a:lnTo>
                <a:lnTo>
                  <a:pt x="0" y="556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TextBox 11"/>
          <p:cNvSpPr txBox="1"/>
          <p:nvPr/>
        </p:nvSpPr>
        <p:spPr>
          <a:xfrm>
            <a:off x="1721989" y="3486854"/>
            <a:ext cx="4645391" cy="78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 Climate Based Wind Energy </a:t>
            </a:r>
          </a:p>
          <a:p>
            <a:pPr algn="l">
              <a:lnSpc>
                <a:spcPts val="3106"/>
              </a:lnSpc>
            </a:pPr>
            <a:r>
              <a:rPr lang="en-US" sz="221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Generation Forecasting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748050" y="5758226"/>
            <a:ext cx="384606" cy="556305"/>
          </a:xfrm>
          <a:custGeom>
            <a:avLst/>
            <a:gdLst/>
            <a:ahLst/>
            <a:cxnLst/>
            <a:rect l="l" t="t" r="r" b="b"/>
            <a:pathLst>
              <a:path w="384606" h="556305">
                <a:moveTo>
                  <a:pt x="0" y="0"/>
                </a:moveTo>
                <a:lnTo>
                  <a:pt x="384606" y="0"/>
                </a:lnTo>
                <a:lnTo>
                  <a:pt x="384606" y="556305"/>
                </a:lnTo>
                <a:lnTo>
                  <a:pt x="0" y="556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6" name="Group 16"/>
          <p:cNvGrpSpPr/>
          <p:nvPr/>
        </p:nvGrpSpPr>
        <p:grpSpPr>
          <a:xfrm>
            <a:off x="14890071" y="1028700"/>
            <a:ext cx="3397929" cy="417760"/>
            <a:chOff x="0" y="0"/>
            <a:chExt cx="1239574" cy="15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75321" y="7621069"/>
            <a:ext cx="930064" cy="93006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0" name="Freeform 20"/>
          <p:cNvSpPr/>
          <p:nvPr/>
        </p:nvSpPr>
        <p:spPr>
          <a:xfrm>
            <a:off x="770796" y="7840849"/>
            <a:ext cx="339114" cy="490504"/>
          </a:xfrm>
          <a:custGeom>
            <a:avLst/>
            <a:gdLst/>
            <a:ahLst/>
            <a:cxnLst/>
            <a:rect l="l" t="t" r="r" b="b"/>
            <a:pathLst>
              <a:path w="339114" h="490504">
                <a:moveTo>
                  <a:pt x="0" y="0"/>
                </a:moveTo>
                <a:lnTo>
                  <a:pt x="339114" y="0"/>
                </a:lnTo>
                <a:lnTo>
                  <a:pt x="339114" y="490505"/>
                </a:lnTo>
                <a:lnTo>
                  <a:pt x="0" y="490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21" name="TextBox 21"/>
          <p:cNvSpPr txBox="1"/>
          <p:nvPr/>
        </p:nvSpPr>
        <p:spPr>
          <a:xfrm>
            <a:off x="1721989" y="7774174"/>
            <a:ext cx="4625367" cy="79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15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Electricity Demand Forecasting </a:t>
            </a:r>
          </a:p>
          <a:p>
            <a:pPr algn="l">
              <a:lnSpc>
                <a:spcPts val="3158"/>
              </a:lnSpc>
            </a:pPr>
            <a:r>
              <a:rPr lang="en-US" sz="225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Through Analysis &amp; AI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196502" y="3324193"/>
            <a:ext cx="6062798" cy="4389466"/>
            <a:chOff x="0" y="0"/>
            <a:chExt cx="19050000" cy="13792200"/>
          </a:xfrm>
        </p:grpSpPr>
        <p:sp>
          <p:nvSpPr>
            <p:cNvPr id="23" name="Freeform 23"/>
            <p:cNvSpPr/>
            <p:nvPr/>
          </p:nvSpPr>
          <p:spPr>
            <a:xfrm>
              <a:off x="442468" y="443738"/>
              <a:ext cx="18189449" cy="12737719"/>
            </a:xfrm>
            <a:custGeom>
              <a:avLst/>
              <a:gdLst/>
              <a:ahLst/>
              <a:cxnLst/>
              <a:rect l="l" t="t" r="r" b="b"/>
              <a:pathLst>
                <a:path w="18189449" h="12737719">
                  <a:moveTo>
                    <a:pt x="17796383" y="12737211"/>
                  </a:moveTo>
                  <a:lnTo>
                    <a:pt x="280035" y="12689967"/>
                  </a:lnTo>
                  <a:cubicBezTo>
                    <a:pt x="125222" y="12689586"/>
                    <a:pt x="0" y="12563603"/>
                    <a:pt x="508" y="12408916"/>
                  </a:cubicBezTo>
                  <a:lnTo>
                    <a:pt x="32893" y="358902"/>
                  </a:lnTo>
                  <a:cubicBezTo>
                    <a:pt x="33401" y="160401"/>
                    <a:pt x="194818" y="0"/>
                    <a:pt x="393319" y="508"/>
                  </a:cubicBezTo>
                  <a:lnTo>
                    <a:pt x="17830547" y="47498"/>
                  </a:lnTo>
                  <a:cubicBezTo>
                    <a:pt x="18029048" y="48006"/>
                    <a:pt x="18189449" y="209423"/>
                    <a:pt x="18188940" y="407924"/>
                  </a:cubicBezTo>
                  <a:lnTo>
                    <a:pt x="18156555" y="12378690"/>
                  </a:lnTo>
                  <a:cubicBezTo>
                    <a:pt x="18156174" y="12577191"/>
                    <a:pt x="17994884" y="12737719"/>
                    <a:pt x="17796383" y="12737211"/>
                  </a:cubicBezTo>
                  <a:close/>
                </a:path>
              </a:pathLst>
            </a:custGeom>
            <a:blipFill>
              <a:blip r:embed="rId8"/>
              <a:stretch>
                <a:fillRect t="-2195" b="-40607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19050000" cy="13792200"/>
            </a:xfrm>
            <a:custGeom>
              <a:avLst/>
              <a:gdLst/>
              <a:ahLst/>
              <a:cxnLst/>
              <a:rect l="l" t="t" r="r" b="b"/>
              <a:pathLst>
                <a:path w="19050000" h="137922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9"/>
              <a:stretch>
                <a:fillRect l="-17" r="-17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885825"/>
            <a:ext cx="6096173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1832292"/>
            <a:ext cx="8326655" cy="65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1"/>
              </a:lnSpc>
            </a:pPr>
            <a:r>
              <a:rPr lang="en-US" sz="3199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Our AI Driven Approach- Software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17939" y="7824780"/>
            <a:ext cx="4625367" cy="773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15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Climate Based Electricity Supply vs Demand Forecasting Using AI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026426" y="8684413"/>
            <a:ext cx="6865543" cy="1006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9"/>
              </a:lnSpc>
            </a:pPr>
            <a:r>
              <a:rPr lang="en-US" sz="1254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By integrating forecasting, utilities and consumers alike can save energy and reduce wastage. </a:t>
            </a:r>
            <a:r>
              <a:rPr lang="en-US" sz="1400" b="1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Consumers</a:t>
            </a:r>
            <a:r>
              <a:rPr lang="en-US" sz="1254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 can save up to </a:t>
            </a:r>
            <a:r>
              <a:rPr lang="en-US" sz="1600" b="1" dirty="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20%</a:t>
            </a:r>
            <a:r>
              <a:rPr lang="en-US" sz="1254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 on their energy costs, while </a:t>
            </a:r>
            <a:r>
              <a:rPr lang="en-US" sz="1400" b="1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grid-wide</a:t>
            </a:r>
            <a:r>
              <a:rPr lang="en-US" sz="1254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 forecasting can reduce </a:t>
            </a:r>
            <a:r>
              <a:rPr lang="en-US" sz="1600" b="1" dirty="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10-30%</a:t>
            </a:r>
            <a:r>
              <a:rPr lang="en-US" sz="1254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 of overall </a:t>
            </a:r>
            <a:r>
              <a:rPr lang="en-US" sz="1400" b="1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energy waste</a:t>
            </a:r>
            <a:r>
              <a:rPr lang="en-US" sz="1254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. This creates a more efficient, cost-effective, and sustainable energy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86220">
            <a:off x="9915419" y="4863170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-1766427" flipV="1">
            <a:off x="-9132156" y="-6803167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10847659"/>
                </a:moveTo>
                <a:lnTo>
                  <a:pt x="13347232" y="10847659"/>
                </a:lnTo>
                <a:lnTo>
                  <a:pt x="13347232" y="0"/>
                </a:lnTo>
                <a:lnTo>
                  <a:pt x="0" y="0"/>
                </a:lnTo>
                <a:lnTo>
                  <a:pt x="0" y="108476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933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7296" y="2844789"/>
            <a:ext cx="1311970" cy="131197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9" name="Freeform 9"/>
          <p:cNvSpPr/>
          <p:nvPr/>
        </p:nvSpPr>
        <p:spPr>
          <a:xfrm>
            <a:off x="519094" y="2992823"/>
            <a:ext cx="1019213" cy="1054813"/>
          </a:xfrm>
          <a:custGeom>
            <a:avLst/>
            <a:gdLst/>
            <a:ahLst/>
            <a:cxnLst/>
            <a:rect l="l" t="t" r="r" b="b"/>
            <a:pathLst>
              <a:path w="1019213" h="1054813">
                <a:moveTo>
                  <a:pt x="0" y="0"/>
                </a:moveTo>
                <a:lnTo>
                  <a:pt x="1019212" y="0"/>
                </a:lnTo>
                <a:lnTo>
                  <a:pt x="1019212" y="1054813"/>
                </a:lnTo>
                <a:lnTo>
                  <a:pt x="0" y="1054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10" name="Group 10"/>
          <p:cNvGrpSpPr/>
          <p:nvPr/>
        </p:nvGrpSpPr>
        <p:grpSpPr>
          <a:xfrm>
            <a:off x="9198807" y="5223374"/>
            <a:ext cx="1311970" cy="1311970"/>
            <a:chOff x="0" y="0"/>
            <a:chExt cx="1749294" cy="174929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749294" cy="174929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244864" y="244864"/>
              <a:ext cx="1259566" cy="1259566"/>
            </a:xfrm>
            <a:custGeom>
              <a:avLst/>
              <a:gdLst/>
              <a:ahLst/>
              <a:cxnLst/>
              <a:rect l="l" t="t" r="r" b="b"/>
              <a:pathLst>
                <a:path w="1259566" h="1259566">
                  <a:moveTo>
                    <a:pt x="0" y="0"/>
                  </a:moveTo>
                  <a:lnTo>
                    <a:pt x="1259566" y="0"/>
                  </a:lnTo>
                  <a:lnTo>
                    <a:pt x="1259566" y="1259566"/>
                  </a:lnTo>
                  <a:lnTo>
                    <a:pt x="0" y="1259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890071" y="1028700"/>
            <a:ext cx="3397929" cy="417760"/>
            <a:chOff x="0" y="0"/>
            <a:chExt cx="1239574" cy="15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2844789"/>
            <a:ext cx="1311970" cy="1311970"/>
            <a:chOff x="0" y="0"/>
            <a:chExt cx="1749294" cy="174929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749294" cy="1749294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44864" y="244864"/>
              <a:ext cx="1259566" cy="1259566"/>
            </a:xfrm>
            <a:custGeom>
              <a:avLst/>
              <a:gdLst/>
              <a:ahLst/>
              <a:cxnLst/>
              <a:rect l="l" t="t" r="r" b="b"/>
              <a:pathLst>
                <a:path w="1259566" h="1259566">
                  <a:moveTo>
                    <a:pt x="0" y="0"/>
                  </a:moveTo>
                  <a:lnTo>
                    <a:pt x="1259566" y="0"/>
                  </a:lnTo>
                  <a:lnTo>
                    <a:pt x="1259566" y="1259566"/>
                  </a:lnTo>
                  <a:lnTo>
                    <a:pt x="0" y="1259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6821" y="7540614"/>
            <a:ext cx="8028242" cy="1612168"/>
            <a:chOff x="0" y="-66675"/>
            <a:chExt cx="10704323" cy="214955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749294" cy="1749294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096741" y="-66675"/>
              <a:ext cx="8607582" cy="505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4"/>
                </a:lnSpc>
              </a:pPr>
              <a:r>
                <a:rPr lang="en-US" sz="2188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Consumer Empowerment App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96741" y="510315"/>
              <a:ext cx="8607582" cy="1572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1567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BENEFIT:</a:t>
              </a:r>
              <a:r>
                <a:rPr lang="en-US" sz="15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Provides real-time energy monitoring, budget control, and cost-saving insights for users that helps consumers achieve energy cost reductions of up to </a:t>
              </a:r>
              <a:r>
                <a:rPr lang="en-US" sz="2400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15%</a:t>
              </a:r>
              <a:r>
                <a:rPr lang="en-US" sz="15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519094" y="7802801"/>
            <a:ext cx="1043232" cy="1023672"/>
          </a:xfrm>
          <a:custGeom>
            <a:avLst/>
            <a:gdLst/>
            <a:ahLst/>
            <a:cxnLst/>
            <a:rect l="l" t="t" r="r" b="b"/>
            <a:pathLst>
              <a:path w="1043232" h="1023672">
                <a:moveTo>
                  <a:pt x="0" y="0"/>
                </a:moveTo>
                <a:lnTo>
                  <a:pt x="1043232" y="0"/>
                </a:lnTo>
                <a:lnTo>
                  <a:pt x="1043232" y="1023671"/>
                </a:lnTo>
                <a:lnTo>
                  <a:pt x="0" y="10236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26" name="Group 26"/>
          <p:cNvGrpSpPr/>
          <p:nvPr/>
        </p:nvGrpSpPr>
        <p:grpSpPr>
          <a:xfrm>
            <a:off x="370707" y="5187939"/>
            <a:ext cx="1311970" cy="1311970"/>
            <a:chOff x="0" y="0"/>
            <a:chExt cx="1749294" cy="174929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749294" cy="174929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259224" y="231146"/>
              <a:ext cx="1261602" cy="1261602"/>
            </a:xfrm>
            <a:custGeom>
              <a:avLst/>
              <a:gdLst/>
              <a:ahLst/>
              <a:cxnLst/>
              <a:rect l="l" t="t" r="r" b="b"/>
              <a:pathLst>
                <a:path w="1261602" h="1261602">
                  <a:moveTo>
                    <a:pt x="0" y="0"/>
                  </a:moveTo>
                  <a:lnTo>
                    <a:pt x="1261602" y="0"/>
                  </a:lnTo>
                  <a:lnTo>
                    <a:pt x="1261602" y="1261602"/>
                  </a:lnTo>
                  <a:lnTo>
                    <a:pt x="0" y="1261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85825"/>
            <a:ext cx="11729349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FEATURES &amp; IT’S BENEFITS  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939852" y="2794783"/>
            <a:ext cx="6455686" cy="1582287"/>
            <a:chOff x="0" y="-66675"/>
            <a:chExt cx="8607582" cy="2109716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66675"/>
              <a:ext cx="8607582" cy="505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4"/>
                </a:lnSpc>
              </a:pPr>
              <a:r>
                <a:rPr lang="en-US" sz="2188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Al-Driven Energy Forecasting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510315"/>
              <a:ext cx="8607582" cy="1532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1567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BENEFIT:</a:t>
              </a:r>
              <a:r>
                <a:rPr lang="en-US" sz="15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Predict solar and wind energy generation with up to </a:t>
              </a:r>
              <a:r>
                <a:rPr lang="en-US" sz="1567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90%</a:t>
              </a:r>
              <a:r>
                <a:rPr lang="en-US" sz="15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accuracy, reducing energy wastage by </a:t>
              </a:r>
              <a:r>
                <a:rPr lang="en-US" sz="2400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10-15</a:t>
              </a:r>
              <a:r>
                <a:rPr lang="en-US" sz="2000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%</a:t>
              </a:r>
              <a:r>
                <a:rPr lang="en-US" sz="15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and improving reliability for green energy integration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635669" y="5197347"/>
            <a:ext cx="6455686" cy="1582287"/>
            <a:chOff x="0" y="-66675"/>
            <a:chExt cx="8607582" cy="2109716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66675"/>
              <a:ext cx="8607582" cy="505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4"/>
                </a:lnSpc>
              </a:pPr>
              <a:r>
                <a:rPr lang="en-US" sz="2188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Dynamic Pricing Model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510315"/>
              <a:ext cx="8607582" cy="1532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1567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BENEFIT:</a:t>
              </a:r>
              <a:r>
                <a:rPr lang="en-US" sz="15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Offer flexible pricing based on renewable energy availability, enabling consumer savings of </a:t>
              </a:r>
              <a:r>
                <a:rPr lang="en-US" sz="2400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10- 20%</a:t>
              </a:r>
              <a:r>
                <a:rPr lang="en-US" sz="15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on electricity bills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635669" y="2746207"/>
            <a:ext cx="6455686" cy="1612167"/>
            <a:chOff x="0" y="-66675"/>
            <a:chExt cx="8607582" cy="2149556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66675"/>
              <a:ext cx="8607582" cy="505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4"/>
                </a:lnSpc>
              </a:pPr>
              <a:r>
                <a:rPr lang="en-US" sz="2188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Location-Specific Recommendations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510315"/>
              <a:ext cx="8607582" cy="1572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1567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BENEFIT:</a:t>
              </a:r>
              <a:r>
                <a:rPr lang="en-US" sz="15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Identify optimal renewable sources and turbine types tailored to local climates, increasing energy output by up to </a:t>
              </a:r>
              <a:r>
                <a:rPr lang="en-US" sz="2400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20%</a:t>
              </a:r>
              <a:r>
                <a:rPr lang="en-US" sz="15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through improved resource utilization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939852" y="5197347"/>
            <a:ext cx="6455686" cy="1582287"/>
            <a:chOff x="0" y="-66675"/>
            <a:chExt cx="8607582" cy="2109716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66675"/>
              <a:ext cx="8607582" cy="505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4"/>
                </a:lnSpc>
              </a:pPr>
              <a:r>
                <a:rPr lang="en-US" sz="2188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Demand-Supply Balancing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510315"/>
              <a:ext cx="8607582" cy="1532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1567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BENEFIT:</a:t>
              </a:r>
              <a:r>
                <a:rPr lang="en-US" sz="15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Align renewable energy generation with consumption needs, potentially reducing fossil fuel reliance by up to </a:t>
              </a:r>
              <a:r>
                <a:rPr lang="en-US" sz="2400" b="1" dirty="0">
                  <a:solidFill>
                    <a:srgbClr val="5454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30%</a:t>
              </a:r>
              <a:r>
                <a:rPr lang="en-US" sz="1567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 during peak demand periods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9425282" y="8274252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3" y="0"/>
                </a:lnTo>
                <a:lnTo>
                  <a:pt x="13347233" y="10847659"/>
                </a:lnTo>
                <a:lnTo>
                  <a:pt x="0" y="10847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-1766427" flipV="1">
            <a:off x="-8465406" y="-6136417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10847659"/>
                </a:moveTo>
                <a:lnTo>
                  <a:pt x="13347232" y="10847659"/>
                </a:lnTo>
                <a:lnTo>
                  <a:pt x="13347232" y="0"/>
                </a:lnTo>
                <a:lnTo>
                  <a:pt x="0" y="0"/>
                </a:lnTo>
                <a:lnTo>
                  <a:pt x="0" y="108476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933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595541" y="1075297"/>
            <a:ext cx="11096918" cy="81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STRATEGY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059697" y="3448927"/>
            <a:ext cx="3804427" cy="4491026"/>
            <a:chOff x="0" y="0"/>
            <a:chExt cx="5072570" cy="5988035"/>
          </a:xfrm>
        </p:grpSpPr>
        <p:grpSp>
          <p:nvGrpSpPr>
            <p:cNvPr id="9" name="Group 9"/>
            <p:cNvGrpSpPr/>
            <p:nvPr/>
          </p:nvGrpSpPr>
          <p:grpSpPr>
            <a:xfrm>
              <a:off x="1521999" y="0"/>
              <a:ext cx="2028573" cy="2028573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2450848"/>
              <a:ext cx="5072570" cy="1475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Free Trials &amp; User Onboarding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1081" y="4058693"/>
              <a:ext cx="4821489" cy="1929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2000" spc="-44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Free trials and user onboarding to build trust and educate early adopters.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19858" y="387541"/>
              <a:ext cx="1553405" cy="111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42835" y="3429877"/>
            <a:ext cx="3804427" cy="5014901"/>
            <a:chOff x="0" y="0"/>
            <a:chExt cx="5072570" cy="6686535"/>
          </a:xfrm>
        </p:grpSpPr>
        <p:grpSp>
          <p:nvGrpSpPr>
            <p:cNvPr id="15" name="Group 15"/>
            <p:cNvGrpSpPr/>
            <p:nvPr/>
          </p:nvGrpSpPr>
          <p:grpSpPr>
            <a:xfrm>
              <a:off x="1521999" y="0"/>
              <a:ext cx="2028573" cy="2028573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2450848"/>
              <a:ext cx="5072570" cy="1475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Demos &amp; Digital Presence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1081" y="4084093"/>
              <a:ext cx="4570408" cy="2602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2000" spc="-44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Demos at renewable energy events and digital engagement with social media.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13606" y="412941"/>
              <a:ext cx="1553405" cy="111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76560" y="3448927"/>
            <a:ext cx="4625690" cy="4995850"/>
            <a:chOff x="0" y="0"/>
            <a:chExt cx="6167587" cy="6661134"/>
          </a:xfrm>
        </p:grpSpPr>
        <p:grpSp>
          <p:nvGrpSpPr>
            <p:cNvPr id="21" name="Group 21"/>
            <p:cNvGrpSpPr/>
            <p:nvPr/>
          </p:nvGrpSpPr>
          <p:grpSpPr>
            <a:xfrm>
              <a:off x="2019688" y="0"/>
              <a:ext cx="2028573" cy="2028573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2450848"/>
              <a:ext cx="6167587" cy="1499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Rewards &amp; Incentives</a:t>
              </a:r>
            </a:p>
            <a:p>
              <a:pPr algn="ctr">
                <a:lnSpc>
                  <a:spcPts val="4480"/>
                </a:lnSpc>
              </a:pPr>
              <a:endParaRPr lang="en-US" sz="3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48770" y="4058693"/>
              <a:ext cx="4570408" cy="2602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2000" spc="-44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Loyalty rewards, in-app incentives, and referral programs to foster long-term use.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295372" y="387541"/>
              <a:ext cx="1553405" cy="111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25972" y="3448927"/>
            <a:ext cx="3804427" cy="4995851"/>
            <a:chOff x="0" y="0"/>
            <a:chExt cx="5072570" cy="6661135"/>
          </a:xfrm>
        </p:grpSpPr>
        <p:grpSp>
          <p:nvGrpSpPr>
            <p:cNvPr id="27" name="Group 27"/>
            <p:cNvGrpSpPr/>
            <p:nvPr/>
          </p:nvGrpSpPr>
          <p:grpSpPr>
            <a:xfrm>
              <a:off x="1521999" y="0"/>
              <a:ext cx="2028573" cy="2028573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PK"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2450848"/>
              <a:ext cx="5072570" cy="1475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Partnerships &amp; Outreach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51081" y="4058693"/>
              <a:ext cx="4821489" cy="2602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2000" spc="-44" dirty="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Strategic partnerships with energy providers, renewable energy organizations, and educational campaigns.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759582" y="387541"/>
              <a:ext cx="1553405" cy="111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890071" y="1028700"/>
            <a:ext cx="3397929" cy="417760"/>
            <a:chOff x="0" y="0"/>
            <a:chExt cx="1239574" cy="152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10034671" y="8244202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-1766427" flipV="1">
            <a:off x="-9132156" y="-6803167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10847659"/>
                </a:moveTo>
                <a:lnTo>
                  <a:pt x="13347232" y="10847659"/>
                </a:lnTo>
                <a:lnTo>
                  <a:pt x="13347232" y="0"/>
                </a:lnTo>
                <a:lnTo>
                  <a:pt x="0" y="0"/>
                </a:lnTo>
                <a:lnTo>
                  <a:pt x="0" y="108476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933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7883111" y="3776852"/>
            <a:ext cx="0" cy="4387154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  <p:grpSp>
        <p:nvGrpSpPr>
          <p:cNvPr id="8" name="Group 8"/>
          <p:cNvGrpSpPr/>
          <p:nvPr/>
        </p:nvGrpSpPr>
        <p:grpSpPr>
          <a:xfrm>
            <a:off x="10137541" y="7989907"/>
            <a:ext cx="5725839" cy="1085513"/>
            <a:chOff x="0" y="0"/>
            <a:chExt cx="7634452" cy="1447350"/>
          </a:xfrm>
        </p:grpSpPr>
        <p:sp>
          <p:nvSpPr>
            <p:cNvPr id="9" name="Freeform 9"/>
            <p:cNvSpPr/>
            <p:nvPr/>
          </p:nvSpPr>
          <p:spPr>
            <a:xfrm>
              <a:off x="0" y="30795"/>
              <a:ext cx="663997" cy="579337"/>
            </a:xfrm>
            <a:custGeom>
              <a:avLst/>
              <a:gdLst/>
              <a:ahLst/>
              <a:cxnLst/>
              <a:rect l="l" t="t" r="r" b="b"/>
              <a:pathLst>
                <a:path w="663997" h="579337">
                  <a:moveTo>
                    <a:pt x="0" y="0"/>
                  </a:moveTo>
                  <a:lnTo>
                    <a:pt x="663997" y="0"/>
                  </a:lnTo>
                  <a:lnTo>
                    <a:pt x="663997" y="579337"/>
                  </a:lnTo>
                  <a:lnTo>
                    <a:pt x="0" y="579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85738" y="-76200"/>
              <a:ext cx="6848714" cy="619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Platform Used: </a:t>
              </a:r>
              <a:r>
                <a:rPr lang="en-US" sz="27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Google Forms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85738" y="761018"/>
              <a:ext cx="6424016" cy="619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Total No. of Participants: </a:t>
              </a:r>
              <a:r>
                <a:rPr lang="en-US" sz="27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160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868013"/>
              <a:ext cx="663997" cy="579337"/>
            </a:xfrm>
            <a:custGeom>
              <a:avLst/>
              <a:gdLst/>
              <a:ahLst/>
              <a:cxnLst/>
              <a:rect l="l" t="t" r="r" b="b"/>
              <a:pathLst>
                <a:path w="663997" h="579337">
                  <a:moveTo>
                    <a:pt x="0" y="0"/>
                  </a:moveTo>
                  <a:lnTo>
                    <a:pt x="663997" y="0"/>
                  </a:lnTo>
                  <a:lnTo>
                    <a:pt x="663997" y="579337"/>
                  </a:lnTo>
                  <a:lnTo>
                    <a:pt x="0" y="579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90071" y="1028700"/>
            <a:ext cx="3397929" cy="417760"/>
            <a:chOff x="0" y="0"/>
            <a:chExt cx="1239574" cy="152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87" y="4141797"/>
            <a:ext cx="6666996" cy="6368376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1251493" y="3283140"/>
            <a:ext cx="497998" cy="434503"/>
          </a:xfrm>
          <a:custGeom>
            <a:avLst/>
            <a:gdLst/>
            <a:ahLst/>
            <a:cxnLst/>
            <a:rect l="l" t="t" r="r" b="b"/>
            <a:pathLst>
              <a:path w="497998" h="434503">
                <a:moveTo>
                  <a:pt x="0" y="0"/>
                </a:moveTo>
                <a:lnTo>
                  <a:pt x="497997" y="0"/>
                </a:lnTo>
                <a:lnTo>
                  <a:pt x="497997" y="434503"/>
                </a:lnTo>
                <a:lnTo>
                  <a:pt x="0" y="4345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7" name="TextBox 17"/>
          <p:cNvSpPr txBox="1"/>
          <p:nvPr/>
        </p:nvSpPr>
        <p:spPr>
          <a:xfrm>
            <a:off x="3566966" y="847725"/>
            <a:ext cx="11096918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VALIDATION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52668" y="1984926"/>
            <a:ext cx="12782663" cy="50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Personalized survey conducted to analyze user response to our product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3904" y="3235515"/>
            <a:ext cx="4883546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Would you be more likely to support my product in the market?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985" y="2307031"/>
            <a:ext cx="11713306" cy="59950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 flipV="1">
            <a:off x="-9132156" y="-6233781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10847659"/>
                </a:moveTo>
                <a:lnTo>
                  <a:pt x="13347232" y="10847659"/>
                </a:lnTo>
                <a:lnTo>
                  <a:pt x="13347232" y="0"/>
                </a:lnTo>
                <a:lnTo>
                  <a:pt x="0" y="0"/>
                </a:lnTo>
                <a:lnTo>
                  <a:pt x="0" y="108476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-1766427">
            <a:off x="8929003" y="3608512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3" y="0"/>
                </a:lnTo>
                <a:lnTo>
                  <a:pt x="13347233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933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20995" y="5274055"/>
            <a:ext cx="5113609" cy="235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3"/>
              </a:lnSpc>
            </a:pPr>
            <a:r>
              <a:rPr lang="en-US" sz="2596" b="1" dirty="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Monthly &amp; Annual Option For:</a:t>
            </a:r>
          </a:p>
          <a:p>
            <a:pPr algn="l">
              <a:lnSpc>
                <a:spcPts val="4544"/>
              </a:lnSpc>
            </a:pPr>
            <a:r>
              <a:rPr lang="en-US" sz="2596" b="1" dirty="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•Household</a:t>
            </a:r>
          </a:p>
          <a:p>
            <a:pPr algn="l">
              <a:lnSpc>
                <a:spcPts val="4544"/>
              </a:lnSpc>
            </a:pPr>
            <a:r>
              <a:rPr lang="en-US" sz="2596" b="1" dirty="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•Businesses</a:t>
            </a:r>
          </a:p>
          <a:p>
            <a:pPr algn="l">
              <a:lnSpc>
                <a:spcPts val="4544"/>
              </a:lnSpc>
            </a:pPr>
            <a:r>
              <a:rPr lang="en-US" sz="2596" b="1" dirty="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•Smart Cities / Government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0174" y="4532128"/>
            <a:ext cx="5401105" cy="70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2"/>
              </a:lnSpc>
            </a:pPr>
            <a:r>
              <a:rPr lang="en-US" sz="389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Subscription Plans</a:t>
            </a:r>
          </a:p>
        </p:txBody>
      </p:sp>
      <p:sp>
        <p:nvSpPr>
          <p:cNvPr id="9" name="Freeform 9"/>
          <p:cNvSpPr/>
          <p:nvPr/>
        </p:nvSpPr>
        <p:spPr>
          <a:xfrm>
            <a:off x="2839439" y="2695334"/>
            <a:ext cx="1705405" cy="1705405"/>
          </a:xfrm>
          <a:custGeom>
            <a:avLst/>
            <a:gdLst/>
            <a:ahLst/>
            <a:cxnLst/>
            <a:rect l="l" t="t" r="r" b="b"/>
            <a:pathLst>
              <a:path w="1705405" h="1705405">
                <a:moveTo>
                  <a:pt x="0" y="0"/>
                </a:moveTo>
                <a:lnTo>
                  <a:pt x="1705405" y="0"/>
                </a:lnTo>
                <a:lnTo>
                  <a:pt x="1705405" y="1705405"/>
                </a:lnTo>
                <a:lnTo>
                  <a:pt x="0" y="170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10814892" y="2610859"/>
            <a:ext cx="2767960" cy="1789880"/>
          </a:xfrm>
          <a:custGeom>
            <a:avLst/>
            <a:gdLst/>
            <a:ahLst/>
            <a:cxnLst/>
            <a:rect l="l" t="t" r="r" b="b"/>
            <a:pathLst>
              <a:path w="2767960" h="1789880">
                <a:moveTo>
                  <a:pt x="0" y="0"/>
                </a:moveTo>
                <a:lnTo>
                  <a:pt x="2767961" y="0"/>
                </a:lnTo>
                <a:lnTo>
                  <a:pt x="2767961" y="1789880"/>
                </a:lnTo>
                <a:lnTo>
                  <a:pt x="0" y="1789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Freeform 11"/>
          <p:cNvSpPr/>
          <p:nvPr/>
        </p:nvSpPr>
        <p:spPr>
          <a:xfrm>
            <a:off x="10510243" y="3054857"/>
            <a:ext cx="609300" cy="896029"/>
          </a:xfrm>
          <a:custGeom>
            <a:avLst/>
            <a:gdLst/>
            <a:ahLst/>
            <a:cxnLst/>
            <a:rect l="l" t="t" r="r" b="b"/>
            <a:pathLst>
              <a:path w="609300" h="896029">
                <a:moveTo>
                  <a:pt x="0" y="0"/>
                </a:moveTo>
                <a:lnTo>
                  <a:pt x="609299" y="0"/>
                </a:lnTo>
                <a:lnTo>
                  <a:pt x="609299" y="896029"/>
                </a:lnTo>
                <a:lnTo>
                  <a:pt x="0" y="89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TextBox 12"/>
          <p:cNvSpPr txBox="1"/>
          <p:nvPr/>
        </p:nvSpPr>
        <p:spPr>
          <a:xfrm>
            <a:off x="9917025" y="5310438"/>
            <a:ext cx="5401105" cy="23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73"/>
              </a:lnSpc>
            </a:pPr>
            <a:r>
              <a:rPr lang="en-US" sz="2596" b="1" dirty="0">
                <a:solidFill>
                  <a:srgbClr val="545454"/>
                </a:solidFill>
                <a:latin typeface="Poppins Bold"/>
                <a:ea typeface="Poppins Bold"/>
                <a:cs typeface="Poppins Bold"/>
                <a:sym typeface="Poppins Bold"/>
              </a:rPr>
              <a:t>Selling Energy Insights and Management strategies to individuals, groups &amp; Government.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17025" y="4520886"/>
            <a:ext cx="5401105" cy="138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2"/>
              </a:lnSpc>
            </a:pPr>
            <a:r>
              <a:rPr lang="en-US" sz="3894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Analytics Sales</a:t>
            </a:r>
          </a:p>
          <a:p>
            <a:pPr algn="ctr">
              <a:lnSpc>
                <a:spcPts val="5452"/>
              </a:lnSpc>
            </a:pPr>
            <a:endParaRPr lang="en-US" sz="3894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885825"/>
            <a:ext cx="6096173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MODEL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890071" y="1028700"/>
            <a:ext cx="3397929" cy="417760"/>
            <a:chOff x="0" y="0"/>
            <a:chExt cx="1239574" cy="152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8209780" y="3586352"/>
            <a:ext cx="0" cy="4387154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10072753" y="2675062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3" y="0"/>
                </a:lnTo>
                <a:lnTo>
                  <a:pt x="13347233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-1766427" flipV="1">
            <a:off x="-9094074" y="-6846612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10847660"/>
                </a:moveTo>
                <a:lnTo>
                  <a:pt x="13347233" y="10847660"/>
                </a:lnTo>
                <a:lnTo>
                  <a:pt x="13347233" y="0"/>
                </a:lnTo>
                <a:lnTo>
                  <a:pt x="0" y="0"/>
                </a:lnTo>
                <a:lnTo>
                  <a:pt x="0" y="108476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933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6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221996" y="2346351"/>
            <a:ext cx="15844009" cy="6911949"/>
          </a:xfrm>
          <a:custGeom>
            <a:avLst/>
            <a:gdLst/>
            <a:ahLst/>
            <a:cxnLst/>
            <a:rect l="l" t="t" r="r" b="b"/>
            <a:pathLst>
              <a:path w="15844009" h="6911949">
                <a:moveTo>
                  <a:pt x="15844008" y="0"/>
                </a:moveTo>
                <a:lnTo>
                  <a:pt x="0" y="0"/>
                </a:lnTo>
                <a:lnTo>
                  <a:pt x="0" y="6911949"/>
                </a:lnTo>
                <a:lnTo>
                  <a:pt x="15844008" y="6911949"/>
                </a:lnTo>
                <a:lnTo>
                  <a:pt x="158440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2616930" y="2945391"/>
            <a:ext cx="1007183" cy="837221"/>
          </a:xfrm>
          <a:custGeom>
            <a:avLst/>
            <a:gdLst/>
            <a:ahLst/>
            <a:cxnLst/>
            <a:rect l="l" t="t" r="r" b="b"/>
            <a:pathLst>
              <a:path w="1007183" h="837221">
                <a:moveTo>
                  <a:pt x="0" y="0"/>
                </a:moveTo>
                <a:lnTo>
                  <a:pt x="1007183" y="0"/>
                </a:lnTo>
                <a:lnTo>
                  <a:pt x="1007183" y="837220"/>
                </a:lnTo>
                <a:lnTo>
                  <a:pt x="0" y="837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6588738" y="2798742"/>
            <a:ext cx="1193160" cy="1130519"/>
          </a:xfrm>
          <a:custGeom>
            <a:avLst/>
            <a:gdLst/>
            <a:ahLst/>
            <a:cxnLst/>
            <a:rect l="l" t="t" r="r" b="b"/>
            <a:pathLst>
              <a:path w="1193160" h="1130519">
                <a:moveTo>
                  <a:pt x="0" y="0"/>
                </a:moveTo>
                <a:lnTo>
                  <a:pt x="1193160" y="0"/>
                </a:lnTo>
                <a:lnTo>
                  <a:pt x="1193160" y="1130518"/>
                </a:lnTo>
                <a:lnTo>
                  <a:pt x="0" y="1130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10546008" y="2926683"/>
            <a:ext cx="1188410" cy="828595"/>
          </a:xfrm>
          <a:custGeom>
            <a:avLst/>
            <a:gdLst/>
            <a:ahLst/>
            <a:cxnLst/>
            <a:rect l="l" t="t" r="r" b="b"/>
            <a:pathLst>
              <a:path w="1188410" h="828595">
                <a:moveTo>
                  <a:pt x="0" y="0"/>
                </a:moveTo>
                <a:lnTo>
                  <a:pt x="1188410" y="0"/>
                </a:lnTo>
                <a:lnTo>
                  <a:pt x="1188410" y="828595"/>
                </a:lnTo>
                <a:lnTo>
                  <a:pt x="0" y="828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Freeform 11"/>
          <p:cNvSpPr/>
          <p:nvPr/>
        </p:nvSpPr>
        <p:spPr>
          <a:xfrm>
            <a:off x="14636021" y="2812745"/>
            <a:ext cx="1059120" cy="1056472"/>
          </a:xfrm>
          <a:custGeom>
            <a:avLst/>
            <a:gdLst/>
            <a:ahLst/>
            <a:cxnLst/>
            <a:rect l="l" t="t" r="r" b="b"/>
            <a:pathLst>
              <a:path w="1059120" h="1056472">
                <a:moveTo>
                  <a:pt x="0" y="0"/>
                </a:moveTo>
                <a:lnTo>
                  <a:pt x="1059120" y="0"/>
                </a:lnTo>
                <a:lnTo>
                  <a:pt x="1059120" y="1056472"/>
                </a:lnTo>
                <a:lnTo>
                  <a:pt x="0" y="10564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TextBox 12"/>
          <p:cNvSpPr txBox="1"/>
          <p:nvPr/>
        </p:nvSpPr>
        <p:spPr>
          <a:xfrm>
            <a:off x="1388607" y="5721522"/>
            <a:ext cx="3420693" cy="279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2"/>
              </a:lnSpc>
            </a:pPr>
            <a:r>
              <a:rPr lang="en-US" sz="1841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Pakistan has strong solar </a:t>
            </a:r>
            <a:r>
              <a:rPr lang="en-US" sz="2000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000" b="1" dirty="0">
                <a:solidFill>
                  <a:srgbClr val="EBEBEB"/>
                </a:solidFill>
                <a:latin typeface="Poppins Bold"/>
                <a:ea typeface="Poppins Bold"/>
                <a:cs typeface="Poppins Bold"/>
                <a:sym typeface="Poppins Bold"/>
              </a:rPr>
              <a:t>2.9 million MW</a:t>
            </a:r>
            <a:r>
              <a:rPr lang="en-US" sz="2000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en-US" sz="1841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 and wind </a:t>
            </a:r>
            <a:r>
              <a:rPr lang="en-US" sz="2000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000" b="1" dirty="0">
                <a:solidFill>
                  <a:srgbClr val="EBEBEB"/>
                </a:solidFill>
                <a:latin typeface="Poppins Bold"/>
                <a:ea typeface="Poppins Bold"/>
                <a:cs typeface="Poppins Bold"/>
                <a:sym typeface="Poppins Bold"/>
              </a:rPr>
              <a:t>346,000 MW</a:t>
            </a:r>
            <a:r>
              <a:rPr lang="en-US" sz="2000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en-US" sz="1841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 potential, ideal for renewable energy innovation.</a:t>
            </a:r>
          </a:p>
          <a:p>
            <a:pPr algn="ctr">
              <a:lnSpc>
                <a:spcPts val="3682"/>
              </a:lnSpc>
            </a:pPr>
            <a:endParaRPr lang="en-US" sz="1841" dirty="0">
              <a:solidFill>
                <a:srgbClr val="EBEBE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44762" y="4592824"/>
            <a:ext cx="355152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94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Pakistan’s RE Potential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95541" y="600075"/>
            <a:ext cx="11096918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OPPORTUNITY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74971" y="5734071"/>
            <a:ext cx="3420693" cy="1214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1841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Currently at </a:t>
            </a:r>
            <a:r>
              <a:rPr lang="en-US" sz="2400" b="1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5%</a:t>
            </a:r>
            <a:r>
              <a:rPr lang="en-US" sz="1841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, Pakistan aims for </a:t>
            </a:r>
            <a:r>
              <a:rPr lang="en-US" sz="2400" b="1" dirty="0">
                <a:solidFill>
                  <a:srgbClr val="EBEBEB"/>
                </a:solidFill>
                <a:latin typeface="Poppins Bold"/>
                <a:ea typeface="Poppins Bold"/>
                <a:cs typeface="Poppins Bold"/>
                <a:sym typeface="Poppins Bold"/>
              </a:rPr>
              <a:t>30%</a:t>
            </a:r>
            <a:r>
              <a:rPr lang="en-US" sz="1841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 renewable energy by </a:t>
            </a:r>
            <a:r>
              <a:rPr lang="en-US" sz="2400" b="1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2030</a:t>
            </a:r>
            <a:r>
              <a:rPr lang="en-US" sz="1841" dirty="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83251" y="4584055"/>
            <a:ext cx="355152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94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Pakistan’s Renewable Goals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7405" y="5742840"/>
            <a:ext cx="3420693" cy="242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184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Pakistan’s renewable energy sector is estimated at  </a:t>
            </a:r>
          </a:p>
          <a:p>
            <a:pPr algn="ctr">
              <a:lnSpc>
                <a:spcPts val="3166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$40 Billion</a:t>
            </a:r>
            <a:r>
              <a:rPr lang="en-US" sz="184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by 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2030</a:t>
            </a:r>
            <a:r>
              <a:rPr lang="en-US" sz="184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over 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$2 Billion</a:t>
            </a:r>
            <a:r>
              <a:rPr lang="en-US" sz="184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84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already invested</a:t>
            </a:r>
            <a:r>
              <a:rPr lang="en-US" sz="1840" dirty="0">
                <a:solidFill>
                  <a:srgbClr val="EEF9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ctr">
              <a:lnSpc>
                <a:spcPts val="3166"/>
              </a:lnSpc>
            </a:pPr>
            <a:endParaRPr lang="en-US" sz="1840" dirty="0">
              <a:solidFill>
                <a:srgbClr val="EE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64453" y="4548979"/>
            <a:ext cx="355152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94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Growing Initiatives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55235" y="5760378"/>
            <a:ext cx="3420693" cy="202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184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global smart energy market is projected to grow to 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$60 Billion</a:t>
            </a:r>
            <a:r>
              <a:rPr lang="en-US" sz="184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by 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2030</a:t>
            </a:r>
            <a:r>
              <a:rPr lang="en-US" sz="184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</a:t>
            </a: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Pakistan</a:t>
            </a:r>
            <a:r>
              <a:rPr lang="en-US" sz="184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emerging as a key player</a:t>
            </a:r>
            <a:endParaRPr lang="en-US" sz="184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318721" y="4548979"/>
            <a:ext cx="369372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sz="294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 Energy Management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890071" y="1028700"/>
            <a:ext cx="3397929" cy="417760"/>
            <a:chOff x="0" y="0"/>
            <a:chExt cx="1239574" cy="152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PK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712</Words>
  <Application>Microsoft Office PowerPoint</Application>
  <PresentationFormat>Custom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Poppins Bold</vt:lpstr>
      <vt:lpstr>Calibri</vt:lpstr>
      <vt:lpstr>Canva Sans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GreenCity.AI(PitchDeck)</dc:title>
  <dc:creator>HP</dc:creator>
  <cp:lastModifiedBy>K214870 Zain Ali Siddiqui</cp:lastModifiedBy>
  <cp:revision>3</cp:revision>
  <dcterms:created xsi:type="dcterms:W3CDTF">2006-08-16T00:00:00Z</dcterms:created>
  <dcterms:modified xsi:type="dcterms:W3CDTF">2024-11-15T18:51:13Z</dcterms:modified>
  <dc:identifier>DAGWeUlPj-E</dc:identifier>
</cp:coreProperties>
</file>